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77" r:id="rId2"/>
    <p:sldId id="271" r:id="rId3"/>
    <p:sldId id="299" r:id="rId4"/>
    <p:sldId id="300" r:id="rId5"/>
    <p:sldId id="298" r:id="rId6"/>
    <p:sldId id="303" r:id="rId7"/>
    <p:sldId id="304" r:id="rId8"/>
    <p:sldId id="305" r:id="rId9"/>
    <p:sldId id="306" r:id="rId10"/>
    <p:sldId id="307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96" r:id="rId21"/>
    <p:sldId id="295" r:id="rId22"/>
    <p:sldId id="297" r:id="rId23"/>
    <p:sldId id="273" r:id="rId24"/>
  </p:sldIdLst>
  <p:sldSz cx="9144000" cy="6858000" type="screen4x3"/>
  <p:notesSz cx="6669088" cy="9928225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66"/>
    <a:srgbClr val="000000"/>
    <a:srgbClr val="1B2562"/>
    <a:srgbClr val="D5CDB6"/>
    <a:srgbClr val="E2D3B2"/>
    <a:srgbClr val="490514"/>
    <a:srgbClr val="D2E020"/>
    <a:srgbClr val="FFFF00"/>
    <a:srgbClr val="FF0066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4" autoAdjust="0"/>
    <p:restoredTop sz="94671" autoAdjust="0"/>
  </p:normalViewPr>
  <p:slideViewPr>
    <p:cSldViewPr>
      <p:cViewPr varScale="1">
        <p:scale>
          <a:sx n="64" d="100"/>
          <a:sy n="64" d="100"/>
        </p:scale>
        <p:origin x="26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01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01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825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582DD33-2DF4-4727-BF78-A8600770F40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5002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27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94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2488" y="744538"/>
            <a:ext cx="4964112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6750" y="4716463"/>
            <a:ext cx="53355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2EE4D17-4AA6-45E0-8CB6-542AE15F752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9688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1150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868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11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1674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12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8195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13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911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14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4420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15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2037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16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5258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17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89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18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222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19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555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2038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20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422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21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0262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22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9643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23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99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91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080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434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274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0934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36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915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81370B-DC9B-4B05-97E8-0EF8E88FE08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450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579956-72EC-467C-BA34-CB60BDE0165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627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4E6A36-05A6-448E-A001-59B49FBB7FB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02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71D295-8508-4522-9E9A-F68ABAB82AD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708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D2CD8F-46DA-4A3D-B36F-E417F5D8D30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608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5FF619-66CD-412E-853E-A38EBF03E7D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972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00155A-CF68-4DAC-B423-EAA9E5C7EC1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816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AF0526-C6AF-43B8-9CA7-326DBC19267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5027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6E843B-8C1B-47DD-ACE3-E26665863EB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964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975796-AC3B-48A7-A190-6FD2005E494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236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6D7165-C11E-458C-91F1-FA24E93DB0C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5272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6C6F0A98-F481-4663-9E85-48B13692578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4413"/>
            <a:ext cx="9144000" cy="76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2053" name="Picture 7" descr="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063" y="6237288"/>
            <a:ext cx="324802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4" name="Picture 8" descr="Related image">
            <a:extLst>
              <a:ext uri="{FF2B5EF4-FFF2-40B4-BE49-F238E27FC236}">
                <a16:creationId xmlns:a16="http://schemas.microsoft.com/office/drawing/2014/main" id="{0DB3AC17-E083-4627-881C-3FA39A6EE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596175"/>
            <a:ext cx="5760639" cy="5270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8672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841A54-1917-4A73-A1B1-219398F6E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5" y="4143844"/>
            <a:ext cx="8621551" cy="23815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CC8616D-5AC1-4690-8CCE-3F336CED44FD}"/>
              </a:ext>
            </a:extLst>
          </p:cNvPr>
          <p:cNvCxnSpPr/>
          <p:nvPr/>
        </p:nvCxnSpPr>
        <p:spPr>
          <a:xfrm>
            <a:off x="0" y="3933056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CB7CF4A6-565C-415E-AC5B-916660A75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43540"/>
            <a:ext cx="8709751" cy="374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930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390833-A196-4CF9-A2F8-37BCB6FBD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1844824"/>
            <a:ext cx="8709751" cy="3745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BA494C-99FC-45A6-9AFE-C1B724D2AB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7" y="1844824"/>
            <a:ext cx="2808312" cy="3600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EA667E6-0757-4361-9B9D-0884A313D4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07" y="44624"/>
            <a:ext cx="8158501" cy="16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349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390833-A196-4CF9-A2F8-37BCB6FBD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3861048"/>
            <a:ext cx="8709751" cy="3745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BA494C-99FC-45A6-9AFE-C1B724D2AB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7" y="3861048"/>
            <a:ext cx="2808312" cy="3600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EA667E6-0757-4361-9B9D-0884A313D4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2177540"/>
            <a:ext cx="8158501" cy="1611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729FA6-0C57-4127-8ADC-E644142298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8356"/>
            <a:ext cx="7056001" cy="20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180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A667E6-0757-4361-9B9D-0884A313D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3140968"/>
            <a:ext cx="8158501" cy="1611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729FA6-0C57-4127-8ADC-E644142298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980728"/>
            <a:ext cx="7056001" cy="2084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FB0B4D-17F9-41B2-B01E-85BAFA4944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83" y="44624"/>
            <a:ext cx="7982101" cy="87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915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A667E6-0757-4361-9B9D-0884A313D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5705932"/>
            <a:ext cx="8158501" cy="1611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729FA6-0C57-4127-8ADC-E644142298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504740"/>
            <a:ext cx="7056001" cy="2084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FB0B4D-17F9-41B2-B01E-85BAFA4944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83" y="2554500"/>
            <a:ext cx="7982101" cy="874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53DA64F-0179-451D-85C7-5E3CC74A0F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4624"/>
            <a:ext cx="8930251" cy="243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18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729FA6-0C57-4127-8ADC-E64414229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5016908"/>
            <a:ext cx="7056001" cy="2084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FB0B4D-17F9-41B2-B01E-85BAFA494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83" y="4066668"/>
            <a:ext cx="7982101" cy="874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53DA64F-0179-451D-85C7-5E3CC74A0F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1556792"/>
            <a:ext cx="8930251" cy="2436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02C69E-211C-420F-A255-E07F76C2C7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4624"/>
            <a:ext cx="8158501" cy="146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26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3DA64F-0179-451D-85C7-5E3CC74A0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376876"/>
            <a:ext cx="8930251" cy="2436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02C69E-211C-420F-A255-E07F76C2C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2830096"/>
            <a:ext cx="8158501" cy="1463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64B35B1-CAD4-4340-A1CC-D479609C0F7B}"/>
              </a:ext>
            </a:extLst>
          </p:cNvPr>
          <p:cNvCxnSpPr/>
          <p:nvPr/>
        </p:nvCxnSpPr>
        <p:spPr>
          <a:xfrm>
            <a:off x="0" y="27809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292993C-18A8-42FC-879D-3798523607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-27384"/>
            <a:ext cx="7320601" cy="27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062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64B35B1-CAD4-4340-A1CC-D479609C0F7B}"/>
              </a:ext>
            </a:extLst>
          </p:cNvPr>
          <p:cNvCxnSpPr/>
          <p:nvPr/>
        </p:nvCxnSpPr>
        <p:spPr>
          <a:xfrm>
            <a:off x="0" y="3717032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292993C-18A8-42FC-879D-379852360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3789040"/>
            <a:ext cx="7320601" cy="273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AF46E3-8089-4F9B-B18F-E859F671DE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44624"/>
            <a:ext cx="8753851" cy="355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629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AF46E3-8089-4F9B-B18F-E859F671D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3212976"/>
            <a:ext cx="8753851" cy="3558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329B23-B7E2-4A75-82C2-7FEFFA875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75" y="44624"/>
            <a:ext cx="7893901" cy="30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4584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AF46E3-8089-4F9B-B18F-E859F671D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3974956"/>
            <a:ext cx="8753851" cy="3558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329B23-B7E2-4A75-82C2-7FEFFA875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75" y="836712"/>
            <a:ext cx="7893901" cy="309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90F434-0020-4197-A99A-6B6C373F36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44624"/>
            <a:ext cx="7673401" cy="7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188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4413"/>
            <a:ext cx="9144000" cy="76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7" descr="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063" y="6237288"/>
            <a:ext cx="324802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B962CD46-9784-4B84-AFEC-6FF6829D22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496" y="0"/>
            <a:ext cx="9108504" cy="1196752"/>
          </a:xfrm>
        </p:spPr>
        <p:txBody>
          <a:bodyPr/>
          <a:lstStyle/>
          <a:p>
            <a:pPr eaLnBrk="1" hangingPunct="1"/>
            <a:r>
              <a:rPr lang="ru-RU" altLang="en-US" sz="2400" b="1" dirty="0"/>
              <a:t>Д. Румынин</a:t>
            </a:r>
            <a:r>
              <a:rPr lang="en-GB" altLang="en-US" sz="2400" b="1" dirty="0"/>
              <a:t>,</a:t>
            </a:r>
            <a:r>
              <a:rPr lang="ru-RU" altLang="en-US" sz="2400" b="1" dirty="0"/>
              <a:t> Представления алгебраических</a:t>
            </a:r>
            <a:r>
              <a:rPr lang="en-GB" altLang="en-US" sz="2400" b="1" dirty="0"/>
              <a:t> </a:t>
            </a:r>
            <a:r>
              <a:rPr lang="ru-RU" altLang="en-US" sz="2400" b="1" dirty="0"/>
              <a:t>групп и их алгебр Ли в положительной характеристике</a:t>
            </a:r>
            <a:endParaRPr lang="en-GB" altLang="en-US" sz="2400" b="1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E7029D2-DDD2-4DB0-ACAD-C5BC76B5A3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8427" y="5656263"/>
            <a:ext cx="2635573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/>
                <a:ea typeface="+mj-ea"/>
                <a:cs typeface="+mj-cs"/>
              </a:rPr>
              <a:t>Самара, 2018</a:t>
            </a:r>
            <a:endParaRPr kumimoji="0" lang="en-GB" altLang="en-US" sz="1800" b="1" i="0" u="none" strike="noStrike" kern="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6C3C8D-1692-4C88-B66B-6B164A5970EE}"/>
              </a:ext>
            </a:extLst>
          </p:cNvPr>
          <p:cNvSpPr/>
          <p:nvPr/>
        </p:nvSpPr>
        <p:spPr>
          <a:xfrm>
            <a:off x="35495" y="1052736"/>
            <a:ext cx="475068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Л.</a:t>
            </a: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1 </a:t>
            </a: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Обертывающие </a:t>
            </a:r>
            <a:r>
              <a:rPr lang="ru-RU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алгебры</a:t>
            </a:r>
            <a:endParaRPr kumimoji="0" lang="en-GB" sz="1800" i="0" u="none" strike="no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    1) </a:t>
            </a: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Аффинная прямая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    2) </a:t>
            </a: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Гладкое многообразие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    3) </a:t>
            </a: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Алгебраическая группа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    4) </a:t>
            </a: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Фробениусово ядро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Л.</a:t>
            </a: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2 </a:t>
            </a: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Их представления</a:t>
            </a:r>
            <a:endParaRPr kumimoji="0" lang="en-GB" sz="1800" b="1" i="0" u="none" strike="no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lvl="0"/>
            <a:r>
              <a:rPr lang="en-GB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 5) </a:t>
            </a:r>
            <a:r>
              <a:rPr lang="ru-RU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Свойство Каца</a:t>
            </a:r>
            <a:r>
              <a:rPr lang="en-GB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</a:t>
            </a:r>
            <a:r>
              <a:rPr lang="ru-RU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Вейсфейлера</a:t>
            </a:r>
          </a:p>
          <a:p>
            <a:pPr lvl="0"/>
            <a:r>
              <a:rPr lang="en-GB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 6) </a:t>
            </a:r>
            <a:r>
              <a:rPr lang="ru-RU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Пример: </a:t>
            </a:r>
            <a:r>
              <a:rPr lang="en-GB" b="1" dirty="0">
                <a:solidFill>
                  <a:srgbClr val="003366"/>
                </a:solidFill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SL(2,K)</a:t>
            </a:r>
            <a:endParaRPr lang="ru-RU" b="1" dirty="0">
              <a:solidFill>
                <a:srgbClr val="00336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0"/>
            <a:r>
              <a:rPr lang="en-GB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 7) </a:t>
            </a:r>
            <a:r>
              <a:rPr lang="ru-RU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Разложение Стейнберга</a:t>
            </a:r>
            <a:endParaRPr kumimoji="0" lang="ru-RU" sz="1800" b="1" i="0" u="none" strike="no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Л.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3 </a:t>
            </a: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Интегрирование представлений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C7AE54-2BDB-400F-AFFB-F204828D3820}"/>
              </a:ext>
            </a:extLst>
          </p:cNvPr>
          <p:cNvSpPr txBox="1"/>
          <p:nvPr/>
        </p:nvSpPr>
        <p:spPr>
          <a:xfrm>
            <a:off x="4363765" y="1052736"/>
            <a:ext cx="2080443" cy="147732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Учебник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: 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J. C. Jantzen, Representations of Algebraic Groups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82C201-2A51-49B1-8B96-B0EAAD9662F8}"/>
              </a:ext>
            </a:extLst>
          </p:cNvPr>
          <p:cNvSpPr txBox="1"/>
          <p:nvPr/>
        </p:nvSpPr>
        <p:spPr>
          <a:xfrm>
            <a:off x="33853" y="3989963"/>
            <a:ext cx="4718473" cy="203132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Ссылки по лекции </a:t>
            </a:r>
            <a:r>
              <a:rPr lang="en-GB" dirty="0">
                <a:solidFill>
                  <a:srgbClr val="003366"/>
                </a:solidFill>
                <a:latin typeface="Arial"/>
              </a:rPr>
              <a:t>2</a:t>
            </a:r>
            <a:r>
              <a: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: 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lvl="0"/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[1</a:t>
            </a:r>
            <a:r>
              <a:rPr lang="en-GB" dirty="0">
                <a:solidFill>
                  <a:srgbClr val="003366"/>
                </a:solidFill>
              </a:rPr>
              <a:t>] M. Westaway, Higher Deformations of Lie Algebra Representations-1, arXiv:1807.08698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[2] D. Rumynin, M. Westaway, Higher Deformations of Lie Algebra Representations-2, to appear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</p:txBody>
      </p:sp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67456DBF-6C6B-415F-A0F0-5AB3F8F39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427" y="1556792"/>
            <a:ext cx="2600077" cy="4077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0507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329B23-B7E2-4A75-82C2-7FEFFA875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5" y="2852936"/>
            <a:ext cx="7893901" cy="309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90F434-0020-4197-A99A-6B6C373F36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1988840"/>
            <a:ext cx="7673401" cy="781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76D6FFB-3625-4880-80E6-2EDB321B5B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44624"/>
            <a:ext cx="5380201" cy="17875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6E0887-C0E6-4AAE-8F4D-123035135942}"/>
              </a:ext>
            </a:extLst>
          </p:cNvPr>
          <p:cNvCxnSpPr/>
          <p:nvPr/>
        </p:nvCxnSpPr>
        <p:spPr>
          <a:xfrm>
            <a:off x="0" y="1916832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31396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329B23-B7E2-4A75-82C2-7FEFFA875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5" y="4514464"/>
            <a:ext cx="7893901" cy="309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90F434-0020-4197-A99A-6B6C373F36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645024"/>
            <a:ext cx="7673401" cy="781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76D6FFB-3625-4880-80E6-2EDB321B5B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1700808"/>
            <a:ext cx="5380201" cy="17875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6E0887-C0E6-4AAE-8F4D-123035135942}"/>
              </a:ext>
            </a:extLst>
          </p:cNvPr>
          <p:cNvCxnSpPr/>
          <p:nvPr/>
        </p:nvCxnSpPr>
        <p:spPr>
          <a:xfrm>
            <a:off x="0" y="3573016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9C4DA7F-EBF2-4F37-853E-82AF9F868E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65" y="23308"/>
            <a:ext cx="8268751" cy="167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77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90F434-0020-4197-A99A-6B6C373F3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5816352"/>
            <a:ext cx="7673401" cy="781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76D6FFB-3625-4880-80E6-2EDB321B5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861048"/>
            <a:ext cx="5380201" cy="17875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6E0887-C0E6-4AAE-8F4D-123035135942}"/>
              </a:ext>
            </a:extLst>
          </p:cNvPr>
          <p:cNvCxnSpPr/>
          <p:nvPr/>
        </p:nvCxnSpPr>
        <p:spPr>
          <a:xfrm>
            <a:off x="0" y="5733256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9C4DA7F-EBF2-4F37-853E-82AF9F868E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65" y="2111540"/>
            <a:ext cx="8268751" cy="1677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DDB81C-0D44-4144-8B8E-E03DF9D833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4624"/>
            <a:ext cx="8202601" cy="20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0382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4413"/>
            <a:ext cx="9144000" cy="76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2053" name="Picture 7" descr="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063" y="6237288"/>
            <a:ext cx="324802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2" descr="Calvin and Hobbes">
            <a:extLst>
              <a:ext uri="{FF2B5EF4-FFF2-40B4-BE49-F238E27FC236}">
                <a16:creationId xmlns:a16="http://schemas.microsoft.com/office/drawing/2014/main" id="{2943FDFE-75E6-4CD6-830D-4A4D72AA81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20" y="290871"/>
            <a:ext cx="8798968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8259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515B44-CC68-421E-8C75-FA9C759AE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7" y="1124744"/>
            <a:ext cx="7474951" cy="1809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2B9AEE0-DECB-4AD8-B1D3-0C54C8B16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9" y="44624"/>
            <a:ext cx="6681151" cy="97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2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515B44-CC68-421E-8C75-FA9C759AE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7" y="3059660"/>
            <a:ext cx="7474951" cy="1809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2B9AEE0-DECB-4AD8-B1D3-0C54C8B16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9" y="2017952"/>
            <a:ext cx="6681151" cy="97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204DFC-6C31-4E21-8EF8-1841102BF5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44624"/>
            <a:ext cx="8356951" cy="192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762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B9AEE0-DECB-4AD8-B1D3-0C54C8B1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89" y="4365104"/>
            <a:ext cx="6681151" cy="97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204DFC-6C31-4E21-8EF8-1841102BF5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2368096"/>
            <a:ext cx="8356951" cy="192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00D694-95C9-400D-8A53-189B7B68DF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-27384"/>
            <a:ext cx="8687701" cy="232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819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B9AEE0-DECB-4AD8-B1D3-0C54C8B1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89" y="5906384"/>
            <a:ext cx="6681151" cy="97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204DFC-6C31-4E21-8EF8-1841102BF5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880264"/>
            <a:ext cx="8356951" cy="192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00D694-95C9-400D-8A53-189B7B68DF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1462540"/>
            <a:ext cx="8687701" cy="2326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BE6518-4120-43DA-A250-D43D21557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23" y="-27384"/>
            <a:ext cx="8334901" cy="13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596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204DFC-6C31-4E21-8EF8-1841102BF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816368"/>
            <a:ext cx="8356951" cy="192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00D694-95C9-400D-8A53-189B7B68DF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2420888"/>
            <a:ext cx="8687701" cy="2326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BE6518-4120-43DA-A250-D43D215575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984880"/>
            <a:ext cx="8334901" cy="136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00AE7D-1E9A-4889-9AAA-057BA27E54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504" y="-27384"/>
            <a:ext cx="8246701" cy="94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88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BE6518-4120-43DA-A250-D43D21557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297248"/>
            <a:ext cx="8334901" cy="136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00AE7D-1E9A-4889-9AAA-057BA27E5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212976"/>
            <a:ext cx="8246701" cy="94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A8A87F8-755E-4C98-BD73-1B32078F6F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04" y="-11040"/>
            <a:ext cx="8467201" cy="3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456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600AE7D-1E9A-4889-9AAA-057BA27E5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5579344"/>
            <a:ext cx="8246701" cy="94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A8A87F8-755E-4C98-BD73-1B32078F6F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39" y="2420888"/>
            <a:ext cx="8467201" cy="308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841A54-1917-4A73-A1B1-219398F6EB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05" y="-27384"/>
            <a:ext cx="8621551" cy="2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61858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3">
      <a:dk1>
        <a:srgbClr val="003366"/>
      </a:dk1>
      <a:lt1>
        <a:srgbClr val="FFFFFF"/>
      </a:lt1>
      <a:dk2>
        <a:srgbClr val="000099"/>
      </a:dk2>
      <a:lt2>
        <a:srgbClr val="FFFF66"/>
      </a:lt2>
      <a:accent1>
        <a:srgbClr val="3366CC"/>
      </a:accent1>
      <a:accent2>
        <a:srgbClr val="00B000"/>
      </a:accent2>
      <a:accent3>
        <a:srgbClr val="AAAACA"/>
      </a:accent3>
      <a:accent4>
        <a:srgbClr val="DADADA"/>
      </a:accent4>
      <a:accent5>
        <a:srgbClr val="ADB8E2"/>
      </a:accent5>
      <a:accent6>
        <a:srgbClr val="009F00"/>
      </a:accent6>
      <a:hlink>
        <a:srgbClr val="66CCFF"/>
      </a:hlink>
      <a:folHlink>
        <a:srgbClr val="FFE701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3366"/>
        </a:dk1>
        <a:lt1>
          <a:srgbClr val="FFFFFF"/>
        </a:lt1>
        <a:dk2>
          <a:srgbClr val="000099"/>
        </a:dk2>
        <a:lt2>
          <a:srgbClr val="FFFF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20052</TotalTime>
  <Words>152</Words>
  <Application>Microsoft Office PowerPoint</Application>
  <PresentationFormat>On-screen Show (4:3)</PresentationFormat>
  <Paragraphs>40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Times New Roman</vt:lpstr>
      <vt:lpstr>Verdana</vt:lpstr>
      <vt:lpstr>Default Design</vt:lpstr>
      <vt:lpstr>PowerPoint Presentation</vt:lpstr>
      <vt:lpstr>Д. Румынин, Представления алгебраических групп и их алгебр Ли в положительной характеристике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Warwick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PG Open Day 2010</dc:title>
  <dc:creator>Rumynin</dc:creator>
  <cp:lastModifiedBy>Dmitriy Rumynin</cp:lastModifiedBy>
  <cp:revision>393</cp:revision>
  <dcterms:created xsi:type="dcterms:W3CDTF">2005-08-19T16:40:00Z</dcterms:created>
  <dcterms:modified xsi:type="dcterms:W3CDTF">2018-08-24T07:24:33Z</dcterms:modified>
</cp:coreProperties>
</file>

<file path=docProps/thumbnail.jpeg>
</file>